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Quattrocento Sans"/>
      <p:regular r:id="rId33"/>
      <p:bold r:id="rId34"/>
      <p:italic r:id="rId35"/>
      <p:boldItalic r:id="rId36"/>
    </p:embeddedFont>
    <p:embeddedFont>
      <p:font typeface="Oswald"/>
      <p:regular r:id="rId37"/>
      <p:bold r:id="rId38"/>
    </p:embeddedFont>
    <p:embeddedFont>
      <p:font typeface="Caveat Brush"/>
      <p:regular r:id="rId39"/>
    </p:embeddedFont>
    <p:embeddedFont>
      <p:font typeface="Fira Sans Extra Condensed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-regular.fntdata"/><Relationship Id="rId20" Type="http://schemas.openxmlformats.org/officeDocument/2006/relationships/slide" Target="slides/slide15.xml"/><Relationship Id="rId42" Type="http://schemas.openxmlformats.org/officeDocument/2006/relationships/font" Target="fonts/FiraSansExtraCondensed-italic.fntdata"/><Relationship Id="rId41" Type="http://schemas.openxmlformats.org/officeDocument/2006/relationships/font" Target="fonts/FiraSansExtraCondensed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FiraSansExtraCondensed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QuattrocentoSans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QuattrocentoSans-italic.fntdata"/><Relationship Id="rId12" Type="http://schemas.openxmlformats.org/officeDocument/2006/relationships/slide" Target="slides/slide7.xml"/><Relationship Id="rId34" Type="http://schemas.openxmlformats.org/officeDocument/2006/relationships/font" Target="fonts/QuattrocentoSans-bold.fntdata"/><Relationship Id="rId15" Type="http://schemas.openxmlformats.org/officeDocument/2006/relationships/slide" Target="slides/slide10.xml"/><Relationship Id="rId37" Type="http://schemas.openxmlformats.org/officeDocument/2006/relationships/font" Target="fonts/Oswald-regular.fntdata"/><Relationship Id="rId14" Type="http://schemas.openxmlformats.org/officeDocument/2006/relationships/slide" Target="slides/slide9.xml"/><Relationship Id="rId36" Type="http://schemas.openxmlformats.org/officeDocument/2006/relationships/font" Target="fonts/QuattrocentoSans-boldItalic.fntdata"/><Relationship Id="rId17" Type="http://schemas.openxmlformats.org/officeDocument/2006/relationships/slide" Target="slides/slide12.xml"/><Relationship Id="rId39" Type="http://schemas.openxmlformats.org/officeDocument/2006/relationships/font" Target="fonts/CaveatBrush-regular.fntdata"/><Relationship Id="rId16" Type="http://schemas.openxmlformats.org/officeDocument/2006/relationships/slide" Target="slides/slide11.xml"/><Relationship Id="rId38" Type="http://schemas.openxmlformats.org/officeDocument/2006/relationships/font" Target="fonts/Oswa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eff175713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9eff175713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eff175713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eff175713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eff175713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eff175713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eff175713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9eff175713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eff175713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eff175713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eff175713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9eff175713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eff175713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9eff175713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eff175713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9eff175713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eff175713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9eff175713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9eff175713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9eff175713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ba0c60a00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3ba0c60a00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9eff175713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9eff175713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9eff175713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9eff175713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eff175713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9eff175713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9eff175713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9eff175713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9eff175713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9eff175713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eff175713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eff175713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9eff175713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9eff175713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9eff175713_1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9eff175713_1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ba0c60a0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ba0c60a0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9eff17571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9eff17571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eff17571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eff17571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3ba0c60a00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3ba0c60a00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eff17571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9eff17571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eff175713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9eff17571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9eff175713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9eff175713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DELE 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CA1 CNN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14150" y="2873975"/>
            <a:ext cx="8915700" cy="17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2720">
                <a:solidFill>
                  <a:srgbClr val="BF9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Done By:</a:t>
            </a:r>
            <a:endParaRPr sz="2720">
              <a:solidFill>
                <a:srgbClr val="BF9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2120">
                <a:solidFill>
                  <a:srgbClr val="BF9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Ryan Yeo</a:t>
            </a:r>
            <a:endParaRPr sz="2120">
              <a:solidFill>
                <a:srgbClr val="BF9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2120">
                <a:solidFill>
                  <a:srgbClr val="BF9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P2214452</a:t>
            </a:r>
            <a:endParaRPr sz="2120">
              <a:solidFill>
                <a:srgbClr val="BF9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2120">
                <a:solidFill>
                  <a:srgbClr val="BF9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DAAA/FT/2B/01</a:t>
            </a:r>
            <a:endParaRPr sz="2120">
              <a:solidFill>
                <a:srgbClr val="BF9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Model Training for 128x128 (Balanced Classes Model)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70500"/>
            <a:ext cx="5378227" cy="3361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5872700" y="1270500"/>
            <a:ext cx="3000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[1/15] Generating Images for: Bean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Initial Length:  780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Adding 960 Images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Current Length:  1720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[2/15] Generating Images for: Bitter_Gourd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Initial Length:  720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Adding 1024 Images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Current Length:  1728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[3/15] Generating Images for: Bottle_Gourd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Initial Length:  441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Adding 1280 Images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Current Length:  1707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Model Training for 128x128 (Balanced Classes Model)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grpSp>
        <p:nvGrpSpPr>
          <p:cNvPr id="142" name="Google Shape;142;p23"/>
          <p:cNvGrpSpPr/>
          <p:nvPr/>
        </p:nvGrpSpPr>
        <p:grpSpPr>
          <a:xfrm>
            <a:off x="1254275" y="1299808"/>
            <a:ext cx="6446401" cy="3092642"/>
            <a:chOff x="1225100" y="1222033"/>
            <a:chExt cx="6446401" cy="3092642"/>
          </a:xfrm>
        </p:grpSpPr>
        <p:pic>
          <p:nvPicPr>
            <p:cNvPr id="143" name="Google Shape;143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25100" y="1806125"/>
              <a:ext cx="6446400" cy="2508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3"/>
            <p:cNvSpPr txBox="1"/>
            <p:nvPr/>
          </p:nvSpPr>
          <p:spPr>
            <a:xfrm>
              <a:off x="1225101" y="1222033"/>
              <a:ext cx="6446400" cy="5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Balanced Classes</a:t>
              </a:r>
              <a:endParaRPr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Model Training for 128x128 (Balanced Classes Model)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787" y="1974775"/>
            <a:ext cx="4572000" cy="2377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" y="942738"/>
            <a:ext cx="4343400" cy="411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Model Training for 128x128 (Learning Rate Scheduler Model)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grpSp>
        <p:nvGrpSpPr>
          <p:cNvPr id="157" name="Google Shape;157;p25"/>
          <p:cNvGrpSpPr/>
          <p:nvPr/>
        </p:nvGrpSpPr>
        <p:grpSpPr>
          <a:xfrm>
            <a:off x="381150" y="1219275"/>
            <a:ext cx="4103075" cy="2724975"/>
            <a:chOff x="381150" y="1219275"/>
            <a:chExt cx="4103075" cy="2724975"/>
          </a:xfrm>
        </p:grpSpPr>
        <p:sp>
          <p:nvSpPr>
            <p:cNvPr id="158" name="Google Shape;158;p25"/>
            <p:cNvSpPr txBox="1"/>
            <p:nvPr/>
          </p:nvSpPr>
          <p:spPr>
            <a:xfrm>
              <a:off x="388925" y="1623750"/>
              <a:ext cx="4095300" cy="232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569CD6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timeDecay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epoch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lr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initial_lr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B5CEA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0.000_25</a:t>
              </a:r>
              <a:endParaRPr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" sz="1050">
                  <a:solidFill>
                    <a:srgbClr val="6A9955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Use k to speed up the decay</a:t>
              </a:r>
              <a:endParaRPr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k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B5CEA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100</a:t>
              </a:r>
              <a:endParaRPr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" sz="1050">
                  <a:solidFill>
                    <a:srgbClr val="6A9955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+ 1 to avoid division by 0</a:t>
              </a:r>
              <a:endParaRPr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decay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initial_lr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/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epoch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r>
                <a:rPr lang="en" sz="1050">
                  <a:solidFill>
                    <a:srgbClr val="B5CEA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" sz="1050">
                  <a:solidFill>
                    <a:srgbClr val="C586C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lr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*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B5CEA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/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(</a:t>
              </a:r>
              <a:r>
                <a:rPr lang="en" sz="1050">
                  <a:solidFill>
                    <a:srgbClr val="B5CEA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k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*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decay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*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epoch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learningRateScheduler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keras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.callbacks.LearningRateScheduler(</a:t>
              </a:r>
              <a:r>
                <a:rPr lang="en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timeDecay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381150" y="1219275"/>
              <a:ext cx="3976800" cy="38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Time-Decay LR Scheduler</a:t>
              </a:r>
              <a:endParaRPr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45150"/>
            <a:ext cx="4354975" cy="2676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Model Training for 128x128 (Learning Rate Scheduler Model)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75" y="941525"/>
            <a:ext cx="43434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0475" y="1974775"/>
            <a:ext cx="4572000" cy="2377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Model Training for 31x31 (Baseline CNN Model)</a:t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1050"/>
            <a:ext cx="4279392" cy="371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1893988"/>
            <a:ext cx="4572000" cy="2386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Model Training for 31x31 (Data Augmentation Model)</a:t>
            </a:r>
            <a:endParaRPr/>
          </a:p>
        </p:txBody>
      </p:sp>
      <p:grpSp>
        <p:nvGrpSpPr>
          <p:cNvPr id="180" name="Google Shape;180;p28"/>
          <p:cNvGrpSpPr/>
          <p:nvPr/>
        </p:nvGrpSpPr>
        <p:grpSpPr>
          <a:xfrm>
            <a:off x="311700" y="1856648"/>
            <a:ext cx="4260329" cy="1910372"/>
            <a:chOff x="494750" y="2186856"/>
            <a:chExt cx="4864500" cy="2102082"/>
          </a:xfrm>
        </p:grpSpPr>
        <p:sp>
          <p:nvSpPr>
            <p:cNvPr id="181" name="Google Shape;181;p28"/>
            <p:cNvSpPr txBox="1"/>
            <p:nvPr/>
          </p:nvSpPr>
          <p:spPr>
            <a:xfrm>
              <a:off x="494750" y="2648538"/>
              <a:ext cx="4864500" cy="16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rescale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keras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lang="en" sz="105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Sequential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name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1050">
                  <a:solidFill>
                    <a:srgbClr val="CE917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"data_rescaling"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layers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[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r>
                <a:rPr lang="en" sz="105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Rescaling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1050">
                  <a:solidFill>
                    <a:srgbClr val="B5CEA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1.0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/</a:t>
              </a:r>
              <a:r>
                <a:rPr lang="en" sz="1050">
                  <a:solidFill>
                    <a:srgbClr val="B5CEA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), </a:t>
              </a:r>
              <a:r>
                <a:rPr lang="en" sz="1050">
                  <a:solidFill>
                    <a:srgbClr val="6A9955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Value Preprocessing</a:t>
              </a:r>
              <a:endParaRPr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]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82" name="Google Shape;182;p28"/>
            <p:cNvSpPr txBox="1"/>
            <p:nvPr/>
          </p:nvSpPr>
          <p:spPr>
            <a:xfrm>
              <a:off x="494750" y="2186856"/>
              <a:ext cx="4864500" cy="5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u="sng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Rescale Layer</a:t>
              </a:r>
              <a:endParaRPr sz="1800" u="sng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3" name="Google Shape;183;p28"/>
          <p:cNvGrpSpPr/>
          <p:nvPr/>
        </p:nvGrpSpPr>
        <p:grpSpPr>
          <a:xfrm>
            <a:off x="4879650" y="989350"/>
            <a:ext cx="4028700" cy="3501075"/>
            <a:chOff x="4879650" y="989350"/>
            <a:chExt cx="4028700" cy="3501075"/>
          </a:xfrm>
        </p:grpSpPr>
        <p:sp>
          <p:nvSpPr>
            <p:cNvPr id="184" name="Google Shape;184;p28"/>
            <p:cNvSpPr txBox="1"/>
            <p:nvPr/>
          </p:nvSpPr>
          <p:spPr>
            <a:xfrm>
              <a:off x="4879650" y="989350"/>
              <a:ext cx="4028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u="sng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Image Data Generator</a:t>
              </a:r>
              <a:endParaRPr sz="1800" u="sng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pic>
          <p:nvPicPr>
            <p:cNvPr id="185" name="Google Shape;18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79650" y="1451050"/>
              <a:ext cx="3952650" cy="3039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Model Training for 31x31 (Data Augmentation Model)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0" y="1307250"/>
            <a:ext cx="4279392" cy="371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250" y="2203363"/>
            <a:ext cx="4572000" cy="1920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Model Training for </a:t>
            </a: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31x31 </a:t>
            </a: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(Improved Architecture Model)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" y="1134350"/>
            <a:ext cx="4279392" cy="3712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0350" y="1797300"/>
            <a:ext cx="4572000" cy="2386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Model Training for </a:t>
            </a: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31x31 </a:t>
            </a: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(Balanced Classes Model)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205" name="Google Shape;205;p31"/>
          <p:cNvSpPr txBox="1"/>
          <p:nvPr/>
        </p:nvSpPr>
        <p:spPr>
          <a:xfrm>
            <a:off x="5872700" y="1270500"/>
            <a:ext cx="3000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[1/15] Generating Images for: Bean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Initial Length:  780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Adding 960 Images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Current Length:  1720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[2/15] Generating Images for: Bitter_Gourd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Initial Length:  720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Adding 1024 Images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Current Length:  1728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[3/15] Generating Images for: Bottle_Gourd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Initial Length:  441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Adding 1280 Images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Current Length:  1707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77" y="1296500"/>
            <a:ext cx="5376671" cy="3364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aveat Brush"/>
              <a:buAutoNum type="arabicPeriod"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Loading Data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grpSp>
        <p:nvGrpSpPr>
          <p:cNvPr id="61" name="Google Shape;61;p14"/>
          <p:cNvGrpSpPr/>
          <p:nvPr/>
        </p:nvGrpSpPr>
        <p:grpSpPr>
          <a:xfrm>
            <a:off x="373219" y="1362067"/>
            <a:ext cx="3566460" cy="2359960"/>
            <a:chOff x="159300" y="1129950"/>
            <a:chExt cx="3233124" cy="2568525"/>
          </a:xfrm>
        </p:grpSpPr>
        <p:pic>
          <p:nvPicPr>
            <p:cNvPr id="62" name="Google Shape;6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9300" y="1676250"/>
              <a:ext cx="3233124" cy="2022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14"/>
            <p:cNvSpPr txBox="1"/>
            <p:nvPr/>
          </p:nvSpPr>
          <p:spPr>
            <a:xfrm>
              <a:off x="159300" y="1129950"/>
              <a:ext cx="3233100" cy="43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31x31 Images</a:t>
              </a:r>
              <a:endParaRPr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4" name="Google Shape;64;p14"/>
          <p:cNvGrpSpPr/>
          <p:nvPr/>
        </p:nvGrpSpPr>
        <p:grpSpPr>
          <a:xfrm>
            <a:off x="5030442" y="1362522"/>
            <a:ext cx="3566077" cy="2359062"/>
            <a:chOff x="3740700" y="1129974"/>
            <a:chExt cx="2885876" cy="2024251"/>
          </a:xfrm>
        </p:grpSpPr>
        <p:pic>
          <p:nvPicPr>
            <p:cNvPr id="65" name="Google Shape;6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40700" y="1559050"/>
              <a:ext cx="2885876" cy="1595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66;p14"/>
            <p:cNvSpPr txBox="1"/>
            <p:nvPr/>
          </p:nvSpPr>
          <p:spPr>
            <a:xfrm>
              <a:off x="3740701" y="1129974"/>
              <a:ext cx="2885865" cy="3421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128x128 </a:t>
              </a:r>
              <a:r>
                <a:rPr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Images</a:t>
              </a:r>
              <a:endParaRPr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7" name="Google Shape;67;p14"/>
          <p:cNvSpPr txBox="1"/>
          <p:nvPr/>
        </p:nvSpPr>
        <p:spPr>
          <a:xfrm>
            <a:off x="2422975" y="3974075"/>
            <a:ext cx="48810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Train: Found 9028 files belonging to 15 classes.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Validation: Found 3000 files belonging to 15 classes.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Test: Found 3000 files belonging to 15 classes.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Model Training for </a:t>
            </a: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31x31 </a:t>
            </a: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(Balanced Classes Model)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grpSp>
        <p:nvGrpSpPr>
          <p:cNvPr id="212" name="Google Shape;212;p32"/>
          <p:cNvGrpSpPr/>
          <p:nvPr/>
        </p:nvGrpSpPr>
        <p:grpSpPr>
          <a:xfrm>
            <a:off x="1254275" y="1299808"/>
            <a:ext cx="6446401" cy="3092642"/>
            <a:chOff x="1225100" y="1222033"/>
            <a:chExt cx="6446401" cy="3092642"/>
          </a:xfrm>
        </p:grpSpPr>
        <p:pic>
          <p:nvPicPr>
            <p:cNvPr id="213" name="Google Shape;213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25100" y="1806125"/>
              <a:ext cx="6446400" cy="2508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32"/>
            <p:cNvSpPr txBox="1"/>
            <p:nvPr/>
          </p:nvSpPr>
          <p:spPr>
            <a:xfrm>
              <a:off x="1225101" y="1222033"/>
              <a:ext cx="6446400" cy="5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Balanced Classes</a:t>
              </a:r>
              <a:endParaRPr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Model Training for </a:t>
            </a: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31x31 </a:t>
            </a: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(Balanced Classes Model)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47" y="1203250"/>
            <a:ext cx="4343400" cy="3712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7875" y="1866200"/>
            <a:ext cx="4572000" cy="2386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Model Training for </a:t>
            </a: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31x31 </a:t>
            </a: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(Learning Rate Scheduler Model)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grpSp>
        <p:nvGrpSpPr>
          <p:cNvPr id="227" name="Google Shape;227;p34"/>
          <p:cNvGrpSpPr/>
          <p:nvPr/>
        </p:nvGrpSpPr>
        <p:grpSpPr>
          <a:xfrm>
            <a:off x="152549" y="1219275"/>
            <a:ext cx="4291139" cy="2944275"/>
            <a:chOff x="381150" y="1219275"/>
            <a:chExt cx="4190975" cy="2944275"/>
          </a:xfrm>
        </p:grpSpPr>
        <p:sp>
          <p:nvSpPr>
            <p:cNvPr id="228" name="Google Shape;228;p34"/>
            <p:cNvSpPr txBox="1"/>
            <p:nvPr/>
          </p:nvSpPr>
          <p:spPr>
            <a:xfrm>
              <a:off x="388925" y="1623750"/>
              <a:ext cx="4183200" cy="25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569CD6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def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timeDecay31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epoch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lr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initial_lr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B5CEA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0.000_25</a:t>
              </a:r>
              <a:endParaRPr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" sz="1050">
                  <a:solidFill>
                    <a:srgbClr val="6A9955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Use k to speed up the decay</a:t>
              </a:r>
              <a:endParaRPr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k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B5CEA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</a:t>
              </a:r>
              <a:endParaRPr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" sz="1050">
                  <a:solidFill>
                    <a:srgbClr val="6A9955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+ 1 to avoid division by 0</a:t>
              </a:r>
              <a:endParaRPr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decay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initial_lr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/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epoch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r>
                <a:rPr lang="en" sz="1050">
                  <a:solidFill>
                    <a:srgbClr val="B5CEA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" sz="1050">
                  <a:solidFill>
                    <a:srgbClr val="C586C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lr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*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B5CEA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/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(</a:t>
              </a:r>
              <a:r>
                <a:rPr lang="en" sz="1050">
                  <a:solidFill>
                    <a:srgbClr val="B5CEA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k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*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decay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*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epoch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learningRateScheduler31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keras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.callbacks.LearningRateScheduler(</a:t>
              </a:r>
              <a:r>
                <a:rPr lang="en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timeDecay31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29" name="Google Shape;229;p34"/>
            <p:cNvSpPr txBox="1"/>
            <p:nvPr/>
          </p:nvSpPr>
          <p:spPr>
            <a:xfrm>
              <a:off x="381150" y="1219275"/>
              <a:ext cx="3976800" cy="38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Time-Decay LR Scheduler</a:t>
              </a:r>
              <a:endParaRPr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45150"/>
            <a:ext cx="4354975" cy="2676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Model Training for </a:t>
            </a: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31x31 </a:t>
            </a: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(Learning Rate Scheduler Model)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15" y="1176025"/>
            <a:ext cx="4075570" cy="371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825" y="1838975"/>
            <a:ext cx="4572000" cy="2386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4</a:t>
            </a: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. Model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grpSp>
        <p:nvGrpSpPr>
          <p:cNvPr id="243" name="Google Shape;243;p36"/>
          <p:cNvGrpSpPr/>
          <p:nvPr/>
        </p:nvGrpSpPr>
        <p:grpSpPr>
          <a:xfrm>
            <a:off x="464000" y="999625"/>
            <a:ext cx="7772501" cy="1760387"/>
            <a:chOff x="311600" y="999625"/>
            <a:chExt cx="7772501" cy="1760387"/>
          </a:xfrm>
        </p:grpSpPr>
        <p:pic>
          <p:nvPicPr>
            <p:cNvPr id="244" name="Google Shape;244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388413"/>
              <a:ext cx="7772401" cy="13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36"/>
            <p:cNvSpPr txBox="1"/>
            <p:nvPr/>
          </p:nvSpPr>
          <p:spPr>
            <a:xfrm>
              <a:off x="311600" y="999625"/>
              <a:ext cx="7772400" cy="38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31x31 Model Performance</a:t>
              </a:r>
              <a:endParaRPr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46" name="Google Shape;246;p36"/>
          <p:cNvGrpSpPr/>
          <p:nvPr/>
        </p:nvGrpSpPr>
        <p:grpSpPr>
          <a:xfrm>
            <a:off x="464000" y="2980825"/>
            <a:ext cx="7772664" cy="1802992"/>
            <a:chOff x="311600" y="2828425"/>
            <a:chExt cx="7772664" cy="1802992"/>
          </a:xfrm>
        </p:grpSpPr>
        <p:pic>
          <p:nvPicPr>
            <p:cNvPr id="247" name="Google Shape;247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863" y="3259817"/>
              <a:ext cx="7772401" cy="13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36"/>
            <p:cNvSpPr txBox="1"/>
            <p:nvPr/>
          </p:nvSpPr>
          <p:spPr>
            <a:xfrm>
              <a:off x="311600" y="2828425"/>
              <a:ext cx="7772400" cy="38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128x128 </a:t>
              </a:r>
              <a:r>
                <a:rPr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 Performance</a:t>
              </a:r>
              <a:endParaRPr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4. Model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846000" y="2123875"/>
            <a:ext cx="7505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EVALUATION FOR 128x128 MODEL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47/47 [==============================] - 1s 21ms/step - loss: 0.1464 - accuracy: 0.9710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Test Loss:  0.1464194506406784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Test Accuracy:  0.9710000157356262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-------------------------------------------------------------------------------------------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EVALUATION FOR 31x31 MODEL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94/94 [==============================] - 1s 8ms/step - loss: 0.1890 - accuracy: 0.9573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Test Loss:  0.18902982771396637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Test Accuracy:  0.9573333263397217</a:t>
            </a:r>
            <a:endParaRPr/>
          </a:p>
        </p:txBody>
      </p:sp>
      <p:sp>
        <p:nvSpPr>
          <p:cNvPr id="255" name="Google Shape;255;p37"/>
          <p:cNvSpPr txBox="1"/>
          <p:nvPr/>
        </p:nvSpPr>
        <p:spPr>
          <a:xfrm>
            <a:off x="846000" y="1735075"/>
            <a:ext cx="75054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Evaluate Model on Test Dataset</a:t>
            </a:r>
            <a:endParaRPr sz="18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4. Model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grpSp>
        <p:nvGrpSpPr>
          <p:cNvPr id="261" name="Google Shape;261;p38"/>
          <p:cNvGrpSpPr/>
          <p:nvPr/>
        </p:nvGrpSpPr>
        <p:grpSpPr>
          <a:xfrm>
            <a:off x="11300" y="967225"/>
            <a:ext cx="4629150" cy="3983050"/>
            <a:chOff x="11300" y="967225"/>
            <a:chExt cx="4629150" cy="3983050"/>
          </a:xfrm>
        </p:grpSpPr>
        <p:sp>
          <p:nvSpPr>
            <p:cNvPr id="262" name="Google Shape;262;p38"/>
            <p:cNvSpPr txBox="1"/>
            <p:nvPr/>
          </p:nvSpPr>
          <p:spPr>
            <a:xfrm>
              <a:off x="11300" y="1292675"/>
              <a:ext cx="4572000" cy="365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EVALUATION FOR 31x31 MODEL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    precision    recall  f1-score   support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Bean       0.97      0.96      0.97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Bitter_Gourd       0.91      0.96      0.93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Bottle_Gourd       0.99      0.99      0.99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Brinjal       0.92      0.95      0.94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Broccoli       0.86      0.98      0.92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Cabbage       0.85      0.90      0.87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Capsicum       0.98      0.95      0.97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Carrot       1.00      0.88      0.93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Cauliflower       0.94      0.94      0.94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Cucumber       0.99      0.93      0.96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Papaya       0.99      0.94      0.97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Potato       0.94      0.90      0.92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Pumpkin       0.86      0.95      0.90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Radish       1.00      0.90      0.94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Tomato       0.89      0.93      0.91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accuracy                           0.94      3000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macro avg       0.94      0.94      0.94      3000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weighted avg       0.94      0.94      0.94      3000</a:t>
              </a:r>
              <a:endParaRPr/>
            </a:p>
          </p:txBody>
        </p:sp>
        <p:sp>
          <p:nvSpPr>
            <p:cNvPr id="263" name="Google Shape;263;p38"/>
            <p:cNvSpPr txBox="1"/>
            <p:nvPr/>
          </p:nvSpPr>
          <p:spPr>
            <a:xfrm>
              <a:off x="68450" y="967225"/>
              <a:ext cx="4572000" cy="38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31x31 Classification Report</a:t>
              </a:r>
              <a:endParaRPr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64" name="Google Shape;264;p38"/>
          <p:cNvGrpSpPr/>
          <p:nvPr/>
        </p:nvGrpSpPr>
        <p:grpSpPr>
          <a:xfrm>
            <a:off x="4600125" y="967225"/>
            <a:ext cx="4572000" cy="3983350"/>
            <a:chOff x="4600125" y="967225"/>
            <a:chExt cx="4572000" cy="3983350"/>
          </a:xfrm>
        </p:grpSpPr>
        <p:sp>
          <p:nvSpPr>
            <p:cNvPr id="265" name="Google Shape;265;p38"/>
            <p:cNvSpPr txBox="1"/>
            <p:nvPr/>
          </p:nvSpPr>
          <p:spPr>
            <a:xfrm>
              <a:off x="4600125" y="1292975"/>
              <a:ext cx="4572000" cy="365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EVALUATION FOR 128x128 MODEL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      precision    recall  f1-score   support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Bean       0.98      0.98      0.98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Bitter_Gourd       0.97      0.98      0.97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Bottle_Gourd       0.98      1.00      0.99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Brinjal       0.93      0.95      0.94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Broccoli       0.98      0.98      0.98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Cabbage       0.95      0.96      0.96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Capsicum       0.99      0.98      0.99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Carrot       0.99      0.96      0.98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Cauliflower       0.96      0.96      0.96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Cucumber       0.95      0.99      0.97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Papaya       1.00      0.98      0.99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Potato       0.97      0.96      0.96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Pumpkin       0.97      0.97      0.97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Radish       0.97      0.97      0.97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Tomato       0.97      0.92      0.94       200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accuracy                           0.97      3000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macro avg       0.97      0.97      0.97      3000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weighted avg       0.97      0.97      0.97      3000</a:t>
              </a:r>
              <a:endParaRPr/>
            </a:p>
          </p:txBody>
        </p:sp>
        <p:sp>
          <p:nvSpPr>
            <p:cNvPr id="266" name="Google Shape;266;p38"/>
            <p:cNvSpPr txBox="1"/>
            <p:nvPr/>
          </p:nvSpPr>
          <p:spPr>
            <a:xfrm>
              <a:off x="4600125" y="967225"/>
              <a:ext cx="4572000" cy="38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128x128 </a:t>
              </a:r>
              <a:r>
                <a:rPr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Classification Report</a:t>
              </a:r>
              <a:endParaRPr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5. Saving the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grpSp>
        <p:nvGrpSpPr>
          <p:cNvPr id="272" name="Google Shape;272;p39"/>
          <p:cNvGrpSpPr/>
          <p:nvPr/>
        </p:nvGrpSpPr>
        <p:grpSpPr>
          <a:xfrm>
            <a:off x="1036850" y="933725"/>
            <a:ext cx="7226700" cy="4209776"/>
            <a:chOff x="1036850" y="933725"/>
            <a:chExt cx="7226700" cy="4209776"/>
          </a:xfrm>
        </p:grpSpPr>
        <p:pic>
          <p:nvPicPr>
            <p:cNvPr id="273" name="Google Shape;273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36850" y="1322525"/>
              <a:ext cx="7226575" cy="3820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39"/>
            <p:cNvSpPr txBox="1"/>
            <p:nvPr/>
          </p:nvSpPr>
          <p:spPr>
            <a:xfrm>
              <a:off x="1036850" y="933725"/>
              <a:ext cx="7226700" cy="38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Saving Model Weights</a:t>
              </a:r>
              <a:endParaRPr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2. EDA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grpSp>
        <p:nvGrpSpPr>
          <p:cNvPr id="73" name="Google Shape;73;p15"/>
          <p:cNvGrpSpPr/>
          <p:nvPr/>
        </p:nvGrpSpPr>
        <p:grpSpPr>
          <a:xfrm>
            <a:off x="1256226" y="1134458"/>
            <a:ext cx="6446338" cy="3089368"/>
            <a:chOff x="230175" y="1316850"/>
            <a:chExt cx="3797101" cy="2110801"/>
          </a:xfrm>
        </p:grpSpPr>
        <p:pic>
          <p:nvPicPr>
            <p:cNvPr id="74" name="Google Shape;7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0175" y="1715850"/>
              <a:ext cx="3797101" cy="1711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15"/>
            <p:cNvSpPr txBox="1"/>
            <p:nvPr/>
          </p:nvSpPr>
          <p:spPr>
            <a:xfrm>
              <a:off x="230175" y="1316850"/>
              <a:ext cx="3797100" cy="39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Class Imbalance</a:t>
              </a:r>
              <a:endParaRPr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2. EDA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grpSp>
        <p:nvGrpSpPr>
          <p:cNvPr id="81" name="Google Shape;81;p16"/>
          <p:cNvGrpSpPr/>
          <p:nvPr/>
        </p:nvGrpSpPr>
        <p:grpSpPr>
          <a:xfrm>
            <a:off x="387700" y="1319025"/>
            <a:ext cx="3931921" cy="3711675"/>
            <a:chOff x="387700" y="1319025"/>
            <a:chExt cx="3931921" cy="3711675"/>
          </a:xfrm>
        </p:grpSpPr>
        <p:pic>
          <p:nvPicPr>
            <p:cNvPr id="82" name="Google Shape;8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7700" y="1319025"/>
              <a:ext cx="3931921" cy="25054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6"/>
            <p:cNvSpPr txBox="1"/>
            <p:nvPr/>
          </p:nvSpPr>
          <p:spPr>
            <a:xfrm>
              <a:off x="387775" y="3824700"/>
              <a:ext cx="3931800" cy="12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31x31 Images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Max:  255.0 pixels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Min:  0.0 </a:t>
              </a: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pixels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128x128 Images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Max:  255.0 </a:t>
              </a: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pixels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Min:  0.0 </a:t>
              </a: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pixels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84" name="Google Shape;84;p16"/>
          <p:cNvGrpSpPr/>
          <p:nvPr/>
        </p:nvGrpSpPr>
        <p:grpSpPr>
          <a:xfrm>
            <a:off x="4901650" y="1318788"/>
            <a:ext cx="3931800" cy="3711913"/>
            <a:chOff x="4901650" y="1318788"/>
            <a:chExt cx="3931800" cy="3711913"/>
          </a:xfrm>
        </p:grpSpPr>
        <p:pic>
          <p:nvPicPr>
            <p:cNvPr id="85" name="Google Shape;8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02800" y="1318788"/>
              <a:ext cx="3929500" cy="2505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6"/>
            <p:cNvSpPr txBox="1"/>
            <p:nvPr/>
          </p:nvSpPr>
          <p:spPr>
            <a:xfrm>
              <a:off x="4901650" y="3824700"/>
              <a:ext cx="3931800" cy="12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31x31 Images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Mean:  114.34133 </a:t>
              </a: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pixels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Stdev:  55.387924 </a:t>
              </a: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pixels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128x128 Images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Mean:  114.33357 </a:t>
              </a: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pixels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Stdev:  55.363987 </a:t>
              </a:r>
              <a:r>
                <a:rPr lang="en" sz="105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pixels</a:t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2. EDA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grpSp>
        <p:nvGrpSpPr>
          <p:cNvPr id="92" name="Google Shape;92;p17"/>
          <p:cNvGrpSpPr/>
          <p:nvPr/>
        </p:nvGrpSpPr>
        <p:grpSpPr>
          <a:xfrm>
            <a:off x="438125" y="1619288"/>
            <a:ext cx="4059601" cy="2313314"/>
            <a:chOff x="4442050" y="1102902"/>
            <a:chExt cx="4059601" cy="2770105"/>
          </a:xfrm>
        </p:grpSpPr>
        <p:pic>
          <p:nvPicPr>
            <p:cNvPr id="93" name="Google Shape;9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42050" y="1559575"/>
              <a:ext cx="4059477" cy="2313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7"/>
            <p:cNvSpPr txBox="1"/>
            <p:nvPr/>
          </p:nvSpPr>
          <p:spPr>
            <a:xfrm>
              <a:off x="4442051" y="1102902"/>
              <a:ext cx="40596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Image Averaging</a:t>
              </a:r>
              <a:endParaRPr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5" name="Google Shape;95;p17"/>
          <p:cNvGrpSpPr/>
          <p:nvPr/>
        </p:nvGrpSpPr>
        <p:grpSpPr>
          <a:xfrm>
            <a:off x="4940783" y="812581"/>
            <a:ext cx="3986748" cy="4261135"/>
            <a:chOff x="4940413" y="812638"/>
            <a:chExt cx="3621024" cy="3984231"/>
          </a:xfrm>
        </p:grpSpPr>
        <p:pic>
          <p:nvPicPr>
            <p:cNvPr id="96" name="Google Shape;96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41249" y="812637"/>
              <a:ext cx="3619351" cy="1990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40413" y="2803475"/>
              <a:ext cx="3621024" cy="19933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Model Training for 128x128 (Baseline CNN Model)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25" y="1308325"/>
            <a:ext cx="4281649" cy="37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7875" y="1968325"/>
            <a:ext cx="4659725" cy="23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Model Training for 128x128 (Data Augmentation Model)</a:t>
            </a:r>
            <a:endParaRPr/>
          </a:p>
        </p:txBody>
      </p:sp>
      <p:grpSp>
        <p:nvGrpSpPr>
          <p:cNvPr id="110" name="Google Shape;110;p19"/>
          <p:cNvGrpSpPr/>
          <p:nvPr/>
        </p:nvGrpSpPr>
        <p:grpSpPr>
          <a:xfrm>
            <a:off x="311700" y="1856648"/>
            <a:ext cx="4260329" cy="1910372"/>
            <a:chOff x="494750" y="2186856"/>
            <a:chExt cx="4864500" cy="2102082"/>
          </a:xfrm>
        </p:grpSpPr>
        <p:sp>
          <p:nvSpPr>
            <p:cNvPr id="111" name="Google Shape;111;p19"/>
            <p:cNvSpPr txBox="1"/>
            <p:nvPr/>
          </p:nvSpPr>
          <p:spPr>
            <a:xfrm>
              <a:off x="494750" y="2648538"/>
              <a:ext cx="4864500" cy="16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rescale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05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keras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lang="en" sz="105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Sequential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name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1050">
                  <a:solidFill>
                    <a:srgbClr val="CE917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"data_rescaling"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layers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[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r>
                <a:rPr lang="en" sz="105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Rescaling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" sz="1050">
                  <a:solidFill>
                    <a:srgbClr val="B5CEA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1.0</a:t>
              </a:r>
              <a:r>
                <a:rPr lang="en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/</a:t>
              </a:r>
              <a:r>
                <a:rPr lang="en" sz="1050">
                  <a:solidFill>
                    <a:srgbClr val="B5CEA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255</a:t>
              </a: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), </a:t>
              </a:r>
              <a:r>
                <a:rPr lang="en" sz="1050">
                  <a:solidFill>
                    <a:srgbClr val="6A9955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Value Preprocessing</a:t>
              </a:r>
              <a:endParaRPr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]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2" name="Google Shape;112;p19"/>
            <p:cNvSpPr txBox="1"/>
            <p:nvPr/>
          </p:nvSpPr>
          <p:spPr>
            <a:xfrm>
              <a:off x="494750" y="2186856"/>
              <a:ext cx="4864500" cy="5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u="sng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Rescale Layer</a:t>
              </a:r>
              <a:endParaRPr sz="1800" u="sng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3" name="Google Shape;113;p19"/>
          <p:cNvGrpSpPr/>
          <p:nvPr/>
        </p:nvGrpSpPr>
        <p:grpSpPr>
          <a:xfrm>
            <a:off x="4879650" y="989350"/>
            <a:ext cx="4028700" cy="3644976"/>
            <a:chOff x="4879650" y="989350"/>
            <a:chExt cx="4028700" cy="3644976"/>
          </a:xfrm>
        </p:grpSpPr>
        <p:pic>
          <p:nvPicPr>
            <p:cNvPr id="114" name="Google Shape;11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79650" y="1491525"/>
              <a:ext cx="4028625" cy="3142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19"/>
            <p:cNvSpPr txBox="1"/>
            <p:nvPr/>
          </p:nvSpPr>
          <p:spPr>
            <a:xfrm>
              <a:off x="4879650" y="989350"/>
              <a:ext cx="4028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u="sng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Image Data Generator</a:t>
              </a:r>
              <a:endParaRPr sz="1800" u="sng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Model Training for 128x128 (Data Augmentation Model)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488" y="1970200"/>
            <a:ext cx="4663440" cy="238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73" y="1284838"/>
            <a:ext cx="4279391" cy="3721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Model Training for 128x128 (Improved Architecture Model)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50" y="1017725"/>
            <a:ext cx="4341175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787" y="1947338"/>
            <a:ext cx="4572000" cy="2432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